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58" r:id="rId1"/>
  </p:sldMasterIdLst>
  <p:sldIdLst>
    <p:sldId id="268" r:id="rId2"/>
    <p:sldId id="258" r:id="rId3"/>
    <p:sldId id="256" r:id="rId4"/>
    <p:sldId id="257" r:id="rId5"/>
    <p:sldId id="259" r:id="rId6"/>
    <p:sldId id="260" r:id="rId7"/>
    <p:sldId id="263" r:id="rId8"/>
    <p:sldId id="269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swald Bold" panose="020B0604020202020204" charset="0"/>
      <p:regular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  <p:embeddedFont>
      <p:font typeface="DM Sans Italics" panose="020B0604020202020204" charset="0"/>
      <p:regular r:id="rId18"/>
    </p:embeddedFont>
    <p:embeddedFont>
      <p:font typeface="DM Sans" panose="020B0604020202020204" charset="0"/>
      <p:regular r:id="rId19"/>
      <p:bold r:id="rId20"/>
      <p:italic r:id="rId21"/>
      <p:boldItalic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Wingdings 3" panose="05040102010807070707" pitchFamily="18" charset="2"/>
      <p:regular r:id="rId26"/>
    </p:embeddedFont>
    <p:embeddedFont>
      <p:font typeface="Calgary" panose="020B0604020202020204" charset="0"/>
      <p:regular r:id="rId27"/>
    </p:embeddedFont>
    <p:embeddedFont>
      <p:font typeface="Canva Sans" panose="020B0604020202020204" charset="0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601" y="3606801"/>
            <a:ext cx="11650404" cy="2469453"/>
          </a:xfrm>
        </p:spPr>
        <p:txBody>
          <a:bodyPr anchor="b">
            <a:noAutofit/>
          </a:bodyPr>
          <a:lstStyle>
            <a:lvl1pPr algn="r">
              <a:defRPr sz="81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601" y="6076250"/>
            <a:ext cx="11650404" cy="164534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12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914400"/>
            <a:ext cx="12895002" cy="51054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8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49209" y="5448300"/>
            <a:ext cx="10836786" cy="571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05600"/>
            <a:ext cx="12895002" cy="2356443"/>
          </a:xfrm>
        </p:spPr>
        <p:txBody>
          <a:bodyPr anchor="ctr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7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1760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2897982"/>
            <a:ext cx="12895002" cy="3893190"/>
          </a:xfrm>
        </p:spPr>
        <p:txBody>
          <a:bodyPr anchor="b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0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1" y="914400"/>
            <a:ext cx="12141201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12805" y="11855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339517" y="432983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689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914400"/>
            <a:ext cx="12882305" cy="4533900"/>
          </a:xfrm>
        </p:spPr>
        <p:txBody>
          <a:bodyPr anchor="ctr">
            <a:normAutofit/>
          </a:bodyPr>
          <a:lstStyle>
            <a:lvl1pPr algn="l">
              <a:defRPr sz="6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6019800"/>
            <a:ext cx="12895004" cy="771372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227087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71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5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51510" y="914399"/>
            <a:ext cx="1957115" cy="787717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6003" y="914400"/>
            <a:ext cx="10590225" cy="787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7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4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3" y="4051301"/>
            <a:ext cx="12895002" cy="2739872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3" y="6791172"/>
            <a:ext cx="12895002" cy="1290600"/>
          </a:xfrm>
        </p:spPr>
        <p:txBody>
          <a:bodyPr anchor="t"/>
          <a:lstStyle>
            <a:lvl1pPr marL="0" indent="0" algn="l">
              <a:buNone/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0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2" y="3240884"/>
            <a:ext cx="6276053" cy="5821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4955" y="3240884"/>
            <a:ext cx="6276051" cy="582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7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618" y="3241475"/>
            <a:ext cx="627843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618" y="4105868"/>
            <a:ext cx="6278435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2575" y="3241475"/>
            <a:ext cx="627842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2577" y="4105868"/>
            <a:ext cx="6278426" cy="49561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3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0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5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1" y="2247906"/>
            <a:ext cx="5781792" cy="191769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692" y="772387"/>
            <a:ext cx="6770312" cy="828965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1" y="4165604"/>
            <a:ext cx="5781792" cy="3876674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595" indent="0">
              <a:buNone/>
              <a:defRPr sz="2100"/>
            </a:lvl2pPr>
            <a:lvl3pPr marL="1371189" indent="0">
              <a:buNone/>
              <a:defRPr sz="1800"/>
            </a:lvl3pPr>
            <a:lvl4pPr marL="2056784" indent="0">
              <a:buNone/>
              <a:defRPr sz="1500"/>
            </a:lvl4pPr>
            <a:lvl5pPr marL="2742377" indent="0">
              <a:buNone/>
              <a:defRPr sz="1500"/>
            </a:lvl5pPr>
            <a:lvl6pPr marL="3427971" indent="0">
              <a:buNone/>
              <a:defRPr sz="1500"/>
            </a:lvl6pPr>
            <a:lvl7pPr marL="4113566" indent="0">
              <a:buNone/>
              <a:defRPr sz="1500"/>
            </a:lvl7pPr>
            <a:lvl8pPr marL="4799160" indent="0">
              <a:buNone/>
              <a:defRPr sz="1500"/>
            </a:lvl8pPr>
            <a:lvl9pPr marL="548475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9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2" y="7200900"/>
            <a:ext cx="12895001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6001" y="914400"/>
            <a:ext cx="12895002" cy="576857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8051007"/>
            <a:ext cx="12895001" cy="10110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24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2700"/>
            <a:ext cx="18288000" cy="10299701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1" y="914400"/>
            <a:ext cx="12895002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1" y="3240884"/>
            <a:ext cx="12895002" cy="582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07700" y="9062044"/>
            <a:ext cx="13679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6001" y="9062044"/>
            <a:ext cx="94464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85995" y="9062044"/>
            <a:ext cx="10250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4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ffice-stock-footage-people-working-as-a-team-group-meeting-business-footage-free-download">
            <a:hlinkClick r:id="" action="ppaction://media"/>
            <a:extLst>
              <a:ext uri="{FF2B5EF4-FFF2-40B4-BE49-F238E27FC236}">
                <a16:creationId xmlns:a16="http://schemas.microsoft.com/office/drawing/2014/main" xmlns="" id="{A7C01E2D-57CD-B66D-33FC-B59F604981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" y="3096"/>
            <a:ext cx="18288000" cy="1027947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C6DB47CE-A30F-942F-9529-BEAE41190039}"/>
              </a:ext>
            </a:extLst>
          </p:cNvPr>
          <p:cNvSpPr/>
          <p:nvPr/>
        </p:nvSpPr>
        <p:spPr>
          <a:xfrm>
            <a:off x="-91440" y="-160020"/>
            <a:ext cx="18470879" cy="1072134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5059956" y="2338283"/>
                </a:moveTo>
                <a:lnTo>
                  <a:pt x="5059956" y="3461163"/>
                </a:lnTo>
                <a:cubicBezTo>
                  <a:pt x="5059956" y="3767144"/>
                  <a:pt x="5131826" y="4006236"/>
                  <a:pt x="5275566" y="4178440"/>
                </a:cubicBezTo>
                <a:cubicBezTo>
                  <a:pt x="5460578" y="4399031"/>
                  <a:pt x="5704652" y="4509327"/>
                  <a:pt x="6007787" y="4509327"/>
                </a:cubicBezTo>
                <a:cubicBezTo>
                  <a:pt x="6273919" y="4509327"/>
                  <a:pt x="6498780" y="4414330"/>
                  <a:pt x="6682369" y="4224337"/>
                </a:cubicBezTo>
                <a:cubicBezTo>
                  <a:pt x="6865958" y="4034344"/>
                  <a:pt x="6957752" y="3801300"/>
                  <a:pt x="6957752" y="3525205"/>
                </a:cubicBezTo>
                <a:lnTo>
                  <a:pt x="6957752" y="2338283"/>
                </a:lnTo>
                <a:lnTo>
                  <a:pt x="6159354" y="2338283"/>
                </a:lnTo>
                <a:lnTo>
                  <a:pt x="6159354" y="3540149"/>
                </a:lnTo>
                <a:cubicBezTo>
                  <a:pt x="6159354" y="3661118"/>
                  <a:pt x="6109543" y="3721603"/>
                  <a:pt x="6009921" y="3721603"/>
                </a:cubicBezTo>
                <a:cubicBezTo>
                  <a:pt x="5908876" y="3721603"/>
                  <a:pt x="5858354" y="3661118"/>
                  <a:pt x="5858354" y="3540149"/>
                </a:cubicBezTo>
                <a:lnTo>
                  <a:pt x="5858354" y="2338283"/>
                </a:lnTo>
                <a:close/>
                <a:moveTo>
                  <a:pt x="11175006" y="2308396"/>
                </a:moveTo>
                <a:lnTo>
                  <a:pt x="11175006" y="4436745"/>
                </a:lnTo>
                <a:lnTo>
                  <a:pt x="11973404" y="4436745"/>
                </a:lnTo>
                <a:lnTo>
                  <a:pt x="11973404" y="2308396"/>
                </a:lnTo>
                <a:close/>
                <a:moveTo>
                  <a:pt x="8613348" y="2308396"/>
                </a:moveTo>
                <a:lnTo>
                  <a:pt x="8250440" y="3047021"/>
                </a:lnTo>
                <a:lnTo>
                  <a:pt x="8749973" y="4436745"/>
                </a:lnTo>
                <a:lnTo>
                  <a:pt x="9633762" y="4436745"/>
                </a:lnTo>
                <a:lnTo>
                  <a:pt x="9053108" y="3083312"/>
                </a:lnTo>
                <a:lnTo>
                  <a:pt x="9443768" y="2308396"/>
                </a:lnTo>
                <a:close/>
                <a:moveTo>
                  <a:pt x="3480867" y="2265701"/>
                </a:moveTo>
                <a:cubicBezTo>
                  <a:pt x="3172040" y="2265701"/>
                  <a:pt x="2909820" y="2373150"/>
                  <a:pt x="2694211" y="2588049"/>
                </a:cubicBezTo>
                <a:cubicBezTo>
                  <a:pt x="2478600" y="2802947"/>
                  <a:pt x="2370795" y="3064810"/>
                  <a:pt x="2370795" y="3373638"/>
                </a:cubicBezTo>
                <a:cubicBezTo>
                  <a:pt x="2370795" y="3691004"/>
                  <a:pt x="2477533" y="3955002"/>
                  <a:pt x="2691008" y="4165631"/>
                </a:cubicBezTo>
                <a:cubicBezTo>
                  <a:pt x="2904483" y="4376260"/>
                  <a:pt x="3171328" y="4481575"/>
                  <a:pt x="3491541" y="4481575"/>
                </a:cubicBezTo>
                <a:cubicBezTo>
                  <a:pt x="3545621" y="4481575"/>
                  <a:pt x="3605394" y="4475882"/>
                  <a:pt x="3670860" y="4464497"/>
                </a:cubicBezTo>
                <a:lnTo>
                  <a:pt x="3670860" y="3638347"/>
                </a:lnTo>
                <a:cubicBezTo>
                  <a:pt x="3611087" y="3675350"/>
                  <a:pt x="3546333" y="3693851"/>
                  <a:pt x="3476598" y="3693851"/>
                </a:cubicBezTo>
                <a:cubicBezTo>
                  <a:pt x="3391208" y="3693851"/>
                  <a:pt x="3320761" y="3665387"/>
                  <a:pt x="3265257" y="3608461"/>
                </a:cubicBezTo>
                <a:cubicBezTo>
                  <a:pt x="3209754" y="3551534"/>
                  <a:pt x="3182001" y="3478952"/>
                  <a:pt x="3182001" y="3390716"/>
                </a:cubicBezTo>
                <a:cubicBezTo>
                  <a:pt x="3182001" y="3306749"/>
                  <a:pt x="3212600" y="3234168"/>
                  <a:pt x="3273796" y="3172971"/>
                </a:cubicBezTo>
                <a:cubicBezTo>
                  <a:pt x="3334992" y="3111775"/>
                  <a:pt x="3407574" y="3081177"/>
                  <a:pt x="3491541" y="3081177"/>
                </a:cubicBezTo>
                <a:cubicBezTo>
                  <a:pt x="3584047" y="3081177"/>
                  <a:pt x="3657696" y="3114621"/>
                  <a:pt x="3712488" y="3181510"/>
                </a:cubicBezTo>
                <a:cubicBezTo>
                  <a:pt x="3767279" y="3248399"/>
                  <a:pt x="3794676" y="3338059"/>
                  <a:pt x="3794676" y="3450489"/>
                </a:cubicBezTo>
                <a:lnTo>
                  <a:pt x="3794676" y="4436745"/>
                </a:lnTo>
                <a:lnTo>
                  <a:pt x="4593073" y="4436745"/>
                </a:lnTo>
                <a:lnTo>
                  <a:pt x="4593073" y="3392851"/>
                </a:lnTo>
                <a:cubicBezTo>
                  <a:pt x="4593073" y="3044174"/>
                  <a:pt x="4493808" y="2769147"/>
                  <a:pt x="4295276" y="2567769"/>
                </a:cubicBezTo>
                <a:cubicBezTo>
                  <a:pt x="4096743" y="2366390"/>
                  <a:pt x="3825274" y="2265701"/>
                  <a:pt x="3480867" y="2265701"/>
                </a:cubicBezTo>
                <a:close/>
                <a:moveTo>
                  <a:pt x="10699179" y="2263566"/>
                </a:moveTo>
                <a:cubicBezTo>
                  <a:pt x="10418815" y="2263566"/>
                  <a:pt x="10194666" y="2355005"/>
                  <a:pt x="10026732" y="2537882"/>
                </a:cubicBezTo>
                <a:cubicBezTo>
                  <a:pt x="9858798" y="2720759"/>
                  <a:pt x="9774831" y="2965900"/>
                  <a:pt x="9774831" y="3273304"/>
                </a:cubicBezTo>
                <a:lnTo>
                  <a:pt x="9774831" y="4436745"/>
                </a:lnTo>
                <a:lnTo>
                  <a:pt x="10573229" y="4436745"/>
                </a:lnTo>
                <a:lnTo>
                  <a:pt x="10573229" y="3427007"/>
                </a:lnTo>
                <a:cubicBezTo>
                  <a:pt x="10573229" y="3204992"/>
                  <a:pt x="10645810" y="3093985"/>
                  <a:pt x="10790974" y="3093985"/>
                </a:cubicBezTo>
                <a:cubicBezTo>
                  <a:pt x="10836515" y="3093985"/>
                  <a:pt x="10887037" y="3109640"/>
                  <a:pt x="10942541" y="3140950"/>
                </a:cubicBezTo>
                <a:lnTo>
                  <a:pt x="10942541" y="2287049"/>
                </a:lnTo>
                <a:cubicBezTo>
                  <a:pt x="10842919" y="2271394"/>
                  <a:pt x="10761799" y="2263566"/>
                  <a:pt x="10699179" y="2263566"/>
                </a:cubicBezTo>
                <a:close/>
                <a:moveTo>
                  <a:pt x="1075972" y="2263566"/>
                </a:moveTo>
                <a:cubicBezTo>
                  <a:pt x="809839" y="2263566"/>
                  <a:pt x="584978" y="2358563"/>
                  <a:pt x="401390" y="2548556"/>
                </a:cubicBezTo>
                <a:cubicBezTo>
                  <a:pt x="217801" y="2738549"/>
                  <a:pt x="126006" y="2972304"/>
                  <a:pt x="126006" y="3249822"/>
                </a:cubicBezTo>
                <a:lnTo>
                  <a:pt x="126006" y="4436745"/>
                </a:lnTo>
                <a:lnTo>
                  <a:pt x="924404" y="4436745"/>
                </a:lnTo>
                <a:lnTo>
                  <a:pt x="924404" y="3234879"/>
                </a:lnTo>
                <a:cubicBezTo>
                  <a:pt x="924404" y="3112486"/>
                  <a:pt x="974215" y="3051290"/>
                  <a:pt x="1073837" y="3051290"/>
                </a:cubicBezTo>
                <a:cubicBezTo>
                  <a:pt x="1174882" y="3051290"/>
                  <a:pt x="1225405" y="3112486"/>
                  <a:pt x="1225405" y="3234879"/>
                </a:cubicBezTo>
                <a:lnTo>
                  <a:pt x="1225405" y="4436745"/>
                </a:lnTo>
                <a:lnTo>
                  <a:pt x="2023802" y="4436745"/>
                </a:lnTo>
                <a:lnTo>
                  <a:pt x="2023802" y="3313865"/>
                </a:lnTo>
                <a:cubicBezTo>
                  <a:pt x="2023802" y="3006460"/>
                  <a:pt x="1951932" y="2766656"/>
                  <a:pt x="1808192" y="2594453"/>
                </a:cubicBezTo>
                <a:cubicBezTo>
                  <a:pt x="1624604" y="2373862"/>
                  <a:pt x="1380530" y="2263566"/>
                  <a:pt x="1075972" y="2263566"/>
                </a:cubicBezTo>
                <a:close/>
                <a:moveTo>
                  <a:pt x="7422156" y="1522807"/>
                </a:moveTo>
                <a:lnTo>
                  <a:pt x="7422156" y="4436745"/>
                </a:lnTo>
                <a:lnTo>
                  <a:pt x="8220554" y="4436745"/>
                </a:lnTo>
                <a:lnTo>
                  <a:pt x="8220554" y="1522807"/>
                </a:lnTo>
                <a:close/>
                <a:moveTo>
                  <a:pt x="11576340" y="1358431"/>
                </a:moveTo>
                <a:cubicBezTo>
                  <a:pt x="11468179" y="1358431"/>
                  <a:pt x="11374605" y="1396501"/>
                  <a:pt x="11295619" y="1472640"/>
                </a:cubicBezTo>
                <a:cubicBezTo>
                  <a:pt x="11216634" y="1548780"/>
                  <a:pt x="11177141" y="1638795"/>
                  <a:pt x="11177141" y="1742686"/>
                </a:cubicBezTo>
                <a:cubicBezTo>
                  <a:pt x="11177141" y="1853694"/>
                  <a:pt x="11214499" y="1944776"/>
                  <a:pt x="11289215" y="2015935"/>
                </a:cubicBezTo>
                <a:cubicBezTo>
                  <a:pt x="11363932" y="2087093"/>
                  <a:pt x="11459640" y="2122673"/>
                  <a:pt x="11576340" y="2122673"/>
                </a:cubicBezTo>
                <a:cubicBezTo>
                  <a:pt x="11693039" y="2122673"/>
                  <a:pt x="11788747" y="2087093"/>
                  <a:pt x="11863464" y="2015935"/>
                </a:cubicBezTo>
                <a:cubicBezTo>
                  <a:pt x="11938180" y="1944776"/>
                  <a:pt x="11975538" y="1853694"/>
                  <a:pt x="11975538" y="1742686"/>
                </a:cubicBezTo>
                <a:cubicBezTo>
                  <a:pt x="11975538" y="1638795"/>
                  <a:pt x="11936045" y="1548780"/>
                  <a:pt x="11857060" y="1472640"/>
                </a:cubicBezTo>
                <a:cubicBezTo>
                  <a:pt x="11778074" y="1396501"/>
                  <a:pt x="11684500" y="1358431"/>
                  <a:pt x="11576340" y="1358431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700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4601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277884" y="876300"/>
            <a:ext cx="36245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67000" y="2628900"/>
            <a:ext cx="9627072" cy="2534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Oswald Bold Italics"/>
              </a:rPr>
              <a:t>IN CONCLUSION, JOB ANALYSIS IS A CRITICAL PROCESS THAT ORGANIZATIONS MUST UNDERTAKE TO ENSURE THAT THEY HAVE THE RIGHT PEOPLE IN THE RIGHT </a:t>
            </a:r>
            <a:r>
              <a:rPr lang="en-US" sz="2800" dirty="0" smtClean="0">
                <a:solidFill>
                  <a:srgbClr val="000000"/>
                </a:solidFill>
                <a:latin typeface="Oswald Bold Italics"/>
              </a:rPr>
              <a:t>POSITIONS</a:t>
            </a:r>
            <a:endParaRPr lang="en-US" sz="2800" dirty="0">
              <a:solidFill>
                <a:srgbClr val="000000"/>
              </a:solidFill>
              <a:latin typeface="Oswald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953000" y="3467100"/>
            <a:ext cx="8097687" cy="153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THANKS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887923">
            <a:off x="-10512175" y="-746689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939201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631362" y="2749552"/>
            <a:ext cx="3145217" cy="2766199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59"/>
                </a:lnSpc>
              </a:pPr>
              <a:r>
                <a:rPr lang="en-US" sz="5399">
                  <a:solidFill>
                    <a:srgbClr val="FDFBFB"/>
                  </a:solidFill>
                  <a:latin typeface="DM Sans Italics"/>
                </a:rPr>
                <a:t>Vidita Pawan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46945" y="5897866"/>
            <a:ext cx="3145217" cy="2964283"/>
            <a:chOff x="0" y="0"/>
            <a:chExt cx="862412" cy="941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Rishabh</a:t>
              </a:r>
            </a:p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Sharma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62527" y="2749553"/>
            <a:ext cx="3145217" cy="2887920"/>
            <a:chOff x="0" y="0"/>
            <a:chExt cx="862412" cy="941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Altaf Mulani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3416119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571796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1726664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3804097" y="8030085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14075000" y="5897866"/>
            <a:ext cx="3145217" cy="2964283"/>
            <a:chOff x="0" y="0"/>
            <a:chExt cx="862412" cy="941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Rishabh Chugh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231353" y="290423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355193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2728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0954" y="49205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56444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31353" y="63683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70922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13618" y="300928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13618" y="367016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211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METHODOLOGY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74641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INSIGHTS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473446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13618" y="7197346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CHALLANGES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7921246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31353" y="781619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07430" y="432683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GOALS/TARGETS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74235" y="3673321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371799" y="6162574"/>
            <a:ext cx="1159455" cy="1178744"/>
          </a:xfrm>
          <a:custGeom>
            <a:avLst/>
            <a:gdLst/>
            <a:ahLst/>
            <a:cxnLst/>
            <a:rect l="l" t="t" r="r" b="b"/>
            <a:pathLst>
              <a:path w="1159455" h="1178744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1752235" y="3115489"/>
            <a:ext cx="6047054" cy="3491219"/>
          </a:xfrm>
          <a:custGeom>
            <a:avLst/>
            <a:gdLst/>
            <a:ahLst/>
            <a:cxnLst/>
            <a:rect l="l" t="t" r="r" b="b"/>
            <a:pathLst>
              <a:path w="6047054" h="3491219">
                <a:moveTo>
                  <a:pt x="0" y="0"/>
                </a:moveTo>
                <a:lnTo>
                  <a:pt x="6047054" y="0"/>
                </a:lnTo>
                <a:lnTo>
                  <a:pt x="6047054" y="3491219"/>
                </a:lnTo>
                <a:lnTo>
                  <a:pt x="0" y="3491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1316829" y="199443"/>
            <a:ext cx="8015492" cy="276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8"/>
              </a:lnSpc>
            </a:pPr>
            <a:r>
              <a:rPr lang="en-US" sz="8071" spc="790">
                <a:solidFill>
                  <a:srgbClr val="231F20"/>
                </a:solidFill>
                <a:latin typeface="Oswald Bold"/>
              </a:rPr>
              <a:t>ABOUT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08899" y="3624745"/>
            <a:ext cx="7132181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 dirty="0">
                <a:solidFill>
                  <a:srgbClr val="231F20"/>
                </a:solidFill>
                <a:latin typeface="DM Sans"/>
              </a:rPr>
              <a:t>We have worked upon the data fetching, cleaning and </a:t>
            </a:r>
            <a:r>
              <a:rPr lang="en-US" sz="2210" spc="216" dirty="0" smtClean="0">
                <a:solidFill>
                  <a:srgbClr val="231F20"/>
                </a:solidFill>
                <a:latin typeface="DM Sans"/>
              </a:rPr>
              <a:t>analyzing from </a:t>
            </a:r>
            <a:r>
              <a:rPr lang="en-US" sz="2210" spc="216" dirty="0">
                <a:solidFill>
                  <a:srgbClr val="231F20"/>
                </a:solidFill>
                <a:latin typeface="DM Sans"/>
              </a:rPr>
              <a:t>the website ‘Naukri.com’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08899" y="6005886"/>
            <a:ext cx="7132181" cy="1154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We were able to achieve our desired results wherein we analysed the number of jobs in different sectors among different locations.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510099" y="6515100"/>
            <a:ext cx="9267802" cy="8844636"/>
            <a:chOff x="0" y="0"/>
            <a:chExt cx="12357070" cy="11792847"/>
          </a:xfrm>
        </p:grpSpPr>
        <p:sp>
          <p:nvSpPr>
            <p:cNvPr id="4" name="Freeform 4"/>
            <p:cNvSpPr/>
            <p:nvPr/>
          </p:nvSpPr>
          <p:spPr>
            <a:xfrm>
              <a:off x="1063164" y="1562106"/>
              <a:ext cx="10230741" cy="10230741"/>
            </a:xfrm>
            <a:custGeom>
              <a:avLst/>
              <a:gdLst/>
              <a:ahLst/>
              <a:cxnLst/>
              <a:rect l="l" t="t" r="r" b="b"/>
              <a:pathLst>
                <a:path w="10230741" h="10230741">
                  <a:moveTo>
                    <a:pt x="0" y="0"/>
                  </a:moveTo>
                  <a:lnTo>
                    <a:pt x="10230741" y="0"/>
                  </a:lnTo>
                  <a:lnTo>
                    <a:pt x="10230741" y="10230741"/>
                  </a:lnTo>
                  <a:lnTo>
                    <a:pt x="0" y="10230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4686290" y="0"/>
              <a:ext cx="2984490" cy="2984490"/>
            </a:xfrm>
            <a:custGeom>
              <a:avLst/>
              <a:gdLst/>
              <a:ahLst/>
              <a:cxnLst/>
              <a:rect l="l" t="t" r="r" b="b"/>
              <a:pathLst>
                <a:path w="2984490" h="2984490">
                  <a:moveTo>
                    <a:pt x="0" y="0"/>
                  </a:moveTo>
                  <a:lnTo>
                    <a:pt x="2984490" y="0"/>
                  </a:lnTo>
                  <a:lnTo>
                    <a:pt x="2984490" y="2984490"/>
                  </a:lnTo>
                  <a:lnTo>
                    <a:pt x="0" y="298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5538080" y="761140"/>
              <a:ext cx="1280910" cy="1403387"/>
            </a:xfrm>
            <a:custGeom>
              <a:avLst/>
              <a:gdLst/>
              <a:ahLst/>
              <a:cxnLst/>
              <a:rect l="l" t="t" r="r" b="b"/>
              <a:pathLst>
                <a:path w="1280910" h="1403387">
                  <a:moveTo>
                    <a:pt x="0" y="0"/>
                  </a:moveTo>
                  <a:lnTo>
                    <a:pt x="1280910" y="0"/>
                  </a:lnTo>
                  <a:lnTo>
                    <a:pt x="1280910" y="1403387"/>
                  </a:lnTo>
                  <a:lnTo>
                    <a:pt x="0" y="140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7"/>
            <p:cNvSpPr/>
            <p:nvPr/>
          </p:nvSpPr>
          <p:spPr>
            <a:xfrm>
              <a:off x="9372580" y="2501910"/>
              <a:ext cx="2984490" cy="2984490"/>
            </a:xfrm>
            <a:custGeom>
              <a:avLst/>
              <a:gdLst/>
              <a:ahLst/>
              <a:cxnLst/>
              <a:rect l="l" t="t" r="r" b="b"/>
              <a:pathLst>
                <a:path w="2984490" h="2984490">
                  <a:moveTo>
                    <a:pt x="0" y="0"/>
                  </a:moveTo>
                  <a:lnTo>
                    <a:pt x="2984490" y="0"/>
                  </a:lnTo>
                  <a:lnTo>
                    <a:pt x="2984490" y="2984490"/>
                  </a:lnTo>
                  <a:lnTo>
                    <a:pt x="0" y="298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2501910"/>
              <a:ext cx="2984490" cy="2984490"/>
            </a:xfrm>
            <a:custGeom>
              <a:avLst/>
              <a:gdLst/>
              <a:ahLst/>
              <a:cxnLst/>
              <a:rect l="l" t="t" r="r" b="b"/>
              <a:pathLst>
                <a:path w="2984490" h="2984490">
                  <a:moveTo>
                    <a:pt x="0" y="0"/>
                  </a:moveTo>
                  <a:lnTo>
                    <a:pt x="2984490" y="0"/>
                  </a:lnTo>
                  <a:lnTo>
                    <a:pt x="2984490" y="2984490"/>
                  </a:lnTo>
                  <a:lnTo>
                    <a:pt x="0" y="298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646450" y="3186805"/>
              <a:ext cx="1691591" cy="1614700"/>
            </a:xfrm>
            <a:custGeom>
              <a:avLst/>
              <a:gdLst/>
              <a:ahLst/>
              <a:cxnLst/>
              <a:rect l="l" t="t" r="r" b="b"/>
              <a:pathLst>
                <a:path w="1691591" h="1614700">
                  <a:moveTo>
                    <a:pt x="0" y="0"/>
                  </a:moveTo>
                  <a:lnTo>
                    <a:pt x="1691590" y="0"/>
                  </a:lnTo>
                  <a:lnTo>
                    <a:pt x="1691590" y="1614700"/>
                  </a:lnTo>
                  <a:lnTo>
                    <a:pt x="0" y="1614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128289" y="3246747"/>
              <a:ext cx="1473072" cy="1494815"/>
            </a:xfrm>
            <a:custGeom>
              <a:avLst/>
              <a:gdLst/>
              <a:ahLst/>
              <a:cxnLst/>
              <a:rect l="l" t="t" r="r" b="b"/>
              <a:pathLst>
                <a:path w="1473072" h="1494815">
                  <a:moveTo>
                    <a:pt x="0" y="0"/>
                  </a:moveTo>
                  <a:lnTo>
                    <a:pt x="1473072" y="0"/>
                  </a:lnTo>
                  <a:lnTo>
                    <a:pt x="1473072" y="1494816"/>
                  </a:lnTo>
                  <a:lnTo>
                    <a:pt x="0" y="149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362387" y="38205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7763" y="1510740"/>
            <a:ext cx="12679204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Open Sauce"/>
              </a:rPr>
              <a:t>Our goals towards the making of this project were--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87763" y="2687061"/>
            <a:ext cx="12917501" cy="447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 dirty="0">
                <a:solidFill>
                  <a:srgbClr val="38B6FF"/>
                </a:solidFill>
                <a:latin typeface="Open Sauce Bold"/>
              </a:rPr>
              <a:t>Employee</a:t>
            </a:r>
            <a:r>
              <a:rPr lang="en-US" sz="3353" dirty="0">
                <a:solidFill>
                  <a:srgbClr val="38B6FF"/>
                </a:solidFill>
                <a:latin typeface="Open Sauce"/>
              </a:rPr>
              <a:t> </a:t>
            </a:r>
            <a:r>
              <a:rPr lang="en-US" sz="3353" dirty="0">
                <a:solidFill>
                  <a:srgbClr val="231F20"/>
                </a:solidFill>
                <a:latin typeface="Open Sauce"/>
              </a:rPr>
              <a:t>- </a:t>
            </a:r>
            <a:r>
              <a:rPr lang="en-US" sz="3353" dirty="0" smtClean="0">
                <a:solidFill>
                  <a:srgbClr val="231F20"/>
                </a:solidFill>
                <a:latin typeface="Open Sauce"/>
              </a:rPr>
              <a:t> </a:t>
            </a:r>
            <a:r>
              <a:rPr lang="en-US" sz="3353" dirty="0">
                <a:solidFill>
                  <a:srgbClr val="231F20"/>
                </a:solidFill>
                <a:latin typeface="Open Sauce"/>
              </a:rPr>
              <a:t>User should have ease to choses the best job available.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 dirty="0">
                <a:solidFill>
                  <a:srgbClr val="38B6FF"/>
                </a:solidFill>
                <a:latin typeface="Open Sauce Bold"/>
              </a:rPr>
              <a:t>Insight</a:t>
            </a:r>
            <a:r>
              <a:rPr lang="en-US" sz="3353" dirty="0">
                <a:solidFill>
                  <a:srgbClr val="38B6FF"/>
                </a:solidFill>
                <a:latin typeface="Open Sauce"/>
              </a:rPr>
              <a:t>s </a:t>
            </a:r>
            <a:r>
              <a:rPr lang="en-US" sz="3353" dirty="0">
                <a:solidFill>
                  <a:srgbClr val="231F20"/>
                </a:solidFill>
                <a:latin typeface="Open Sauce"/>
              </a:rPr>
              <a:t>- 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 dirty="0">
                <a:solidFill>
                  <a:srgbClr val="231F20"/>
                </a:solidFill>
                <a:latin typeface="Open Sauce"/>
              </a:rPr>
              <a:t>Some insights for clients to analyze, which job is more in demand.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 dirty="0">
                <a:solidFill>
                  <a:srgbClr val="231F20"/>
                </a:solidFill>
                <a:latin typeface="Open Sauce"/>
              </a:rPr>
              <a:t>Getting info about job vacancies in different sectors across different geographic and demographic locations.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endParaRPr lang="en-US" sz="3353" dirty="0">
              <a:solidFill>
                <a:srgbClr val="231F20"/>
              </a:solidFill>
              <a:latin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400800" y="723900"/>
            <a:ext cx="11534452" cy="8816134"/>
          </a:xfrm>
          <a:custGeom>
            <a:avLst/>
            <a:gdLst/>
            <a:ahLst/>
            <a:cxnLst/>
            <a:rect l="l" t="t" r="r" b="b"/>
            <a:pathLst>
              <a:path w="11534452" h="8816134">
                <a:moveTo>
                  <a:pt x="0" y="0"/>
                </a:moveTo>
                <a:lnTo>
                  <a:pt x="11534452" y="0"/>
                </a:lnTo>
                <a:lnTo>
                  <a:pt x="11534452" y="8816134"/>
                </a:lnTo>
                <a:lnTo>
                  <a:pt x="0" y="881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7" r="-34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-457200" y="3390900"/>
            <a:ext cx="7132722" cy="2896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 dirty="0">
                <a:solidFill>
                  <a:srgbClr val="000000"/>
                </a:solidFill>
                <a:latin typeface="Calgary"/>
              </a:rPr>
              <a:t>Project Execution</a:t>
            </a:r>
          </a:p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 dirty="0">
                <a:solidFill>
                  <a:srgbClr val="000000"/>
                </a:solidFill>
                <a:latin typeface="Calgary"/>
              </a:rPr>
              <a:t>(Methodology):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6" b="-416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6505B37-EE6E-3562-D691-3C18D5A8D0AA}"/>
              </a:ext>
            </a:extLst>
          </p:cNvPr>
          <p:cNvSpPr txBox="1"/>
          <p:nvPr/>
        </p:nvSpPr>
        <p:spPr>
          <a:xfrm>
            <a:off x="838200" y="495300"/>
            <a:ext cx="12877800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Insights:</a:t>
            </a:r>
          </a:p>
          <a:p>
            <a:endParaRPr lang="en-US" dirty="0"/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After 1980 there is a boom in the IT field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There are small and medium </a:t>
            </a:r>
            <a:r>
              <a:rPr lang="en-US" sz="4000" dirty="0" smtClean="0"/>
              <a:t>sized </a:t>
            </a:r>
            <a:r>
              <a:rPr lang="en-US" sz="4000" dirty="0"/>
              <a:t>companies more in numbers as compared to large IT giants.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There are more job openings in Bangalore as compared to other cities.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Mumbai and Pune rank after Bangalore.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Engineering field is in high demand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Approximate 95% of companies hire for full time roles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Software Development role is in high demand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62600" y="342900"/>
            <a:ext cx="373268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Challenges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1790700"/>
            <a:ext cx="13470453" cy="551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8733" lvl="1" indent="-479367" algn="just">
              <a:lnSpc>
                <a:spcPts val="6216"/>
              </a:lnSpc>
              <a:buFont typeface="Arial"/>
              <a:buChar char="•"/>
            </a:pPr>
            <a:r>
              <a:rPr lang="en-US" sz="4440" dirty="0">
                <a:solidFill>
                  <a:srgbClr val="000000"/>
                </a:solidFill>
                <a:latin typeface="Canva Sans"/>
              </a:rPr>
              <a:t>Learning of a new skill : Web Scrapping</a:t>
            </a:r>
          </a:p>
          <a:p>
            <a:pPr marL="958733" lvl="1" indent="-479367" algn="just">
              <a:lnSpc>
                <a:spcPts val="6216"/>
              </a:lnSpc>
              <a:buFont typeface="Arial"/>
              <a:buChar char="•"/>
            </a:pPr>
            <a:r>
              <a:rPr lang="en-US" sz="4440" dirty="0">
                <a:solidFill>
                  <a:srgbClr val="000000"/>
                </a:solidFill>
                <a:latin typeface="Canva Sans"/>
              </a:rPr>
              <a:t>Scrapping of large amounts of data</a:t>
            </a:r>
          </a:p>
          <a:p>
            <a:pPr marL="958733" lvl="1" indent="-479367" algn="just">
              <a:lnSpc>
                <a:spcPts val="6216"/>
              </a:lnSpc>
              <a:buFont typeface="Arial"/>
              <a:buChar char="•"/>
            </a:pPr>
            <a:r>
              <a:rPr lang="en-US" sz="4440" dirty="0">
                <a:solidFill>
                  <a:srgbClr val="000000"/>
                </a:solidFill>
                <a:latin typeface="Canva Sans"/>
              </a:rPr>
              <a:t>Stable Network Connection</a:t>
            </a:r>
          </a:p>
          <a:p>
            <a:pPr marL="958733" lvl="1" indent="-479367" algn="just">
              <a:lnSpc>
                <a:spcPts val="6216"/>
              </a:lnSpc>
              <a:buFont typeface="Arial"/>
              <a:buChar char="•"/>
            </a:pPr>
            <a:r>
              <a:rPr lang="en-US" sz="4440" dirty="0">
                <a:solidFill>
                  <a:srgbClr val="000000"/>
                </a:solidFill>
                <a:latin typeface="Canva Sans"/>
              </a:rPr>
              <a:t>Needed to ensure that the data collected is reliable, valid, and unbiased to avoid making incorrect decisions based </a:t>
            </a:r>
            <a:r>
              <a:rPr lang="en-US" sz="4440" dirty="0" smtClean="0">
                <a:solidFill>
                  <a:srgbClr val="000000"/>
                </a:solidFill>
                <a:latin typeface="Canva Sans"/>
              </a:rPr>
              <a:t>on inaccurate </a:t>
            </a:r>
            <a:r>
              <a:rPr lang="en-US" sz="4440" dirty="0">
                <a:solidFill>
                  <a:srgbClr val="000000"/>
                </a:solidFill>
                <a:latin typeface="Canva Sans"/>
              </a:rPr>
              <a:t>information.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273</Words>
  <Application>Microsoft Office PowerPoint</Application>
  <PresentationFormat>Custom</PresentationFormat>
  <Paragraphs>52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Oswald Bold</vt:lpstr>
      <vt:lpstr>Trebuchet MS</vt:lpstr>
      <vt:lpstr>DM Sans Italics</vt:lpstr>
      <vt:lpstr>DM Sans</vt:lpstr>
      <vt:lpstr>Oswald Bold Italics</vt:lpstr>
      <vt:lpstr>Open Sauce</vt:lpstr>
      <vt:lpstr>Open Sauce Bold</vt:lpstr>
      <vt:lpstr>Canva Sans Bold</vt:lpstr>
      <vt:lpstr>Wingdings 3</vt:lpstr>
      <vt:lpstr>Calgary</vt:lpstr>
      <vt:lpstr>Canva Sans</vt:lpstr>
      <vt:lpstr>Arial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Project</dc:title>
  <dc:creator>DELL</dc:creator>
  <cp:lastModifiedBy>Microsoft account</cp:lastModifiedBy>
  <cp:revision>9</cp:revision>
  <dcterms:created xsi:type="dcterms:W3CDTF">2006-08-16T00:00:00Z</dcterms:created>
  <dcterms:modified xsi:type="dcterms:W3CDTF">2023-09-09T13:54:02Z</dcterms:modified>
  <dc:identifier>DAFt8u9L6xI</dc:identifier>
</cp:coreProperties>
</file>